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327" r:id="rId2"/>
    <p:sldId id="348" r:id="rId3"/>
    <p:sldId id="325" r:id="rId4"/>
    <p:sldId id="330" r:id="rId5"/>
    <p:sldId id="328" r:id="rId6"/>
    <p:sldId id="331" r:id="rId7"/>
    <p:sldId id="332" r:id="rId8"/>
    <p:sldId id="297" r:id="rId9"/>
    <p:sldId id="257" r:id="rId10"/>
    <p:sldId id="333" r:id="rId11"/>
    <p:sldId id="298" r:id="rId12"/>
    <p:sldId id="339" r:id="rId13"/>
    <p:sldId id="340" r:id="rId14"/>
    <p:sldId id="341" r:id="rId15"/>
    <p:sldId id="337" r:id="rId16"/>
    <p:sldId id="342" r:id="rId17"/>
    <p:sldId id="343" r:id="rId18"/>
    <p:sldId id="335" r:id="rId19"/>
    <p:sldId id="336" r:id="rId20"/>
    <p:sldId id="344" r:id="rId21"/>
    <p:sldId id="345" r:id="rId22"/>
    <p:sldId id="347" r:id="rId23"/>
    <p:sldId id="346" r:id="rId24"/>
    <p:sldId id="338" r:id="rId25"/>
    <p:sldId id="33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38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FF9900"/>
    <a:srgbClr val="00CC99"/>
    <a:srgbClr val="FF9933"/>
    <a:srgbClr val="66FF33"/>
    <a:srgbClr val="0066FF"/>
    <a:srgbClr val="EF7F1A"/>
    <a:srgbClr val="F97BAB"/>
    <a:srgbClr val="00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7" autoAdjust="0"/>
    <p:restoredTop sz="96357" autoAdjust="0"/>
  </p:normalViewPr>
  <p:slideViewPr>
    <p:cSldViewPr>
      <p:cViewPr>
        <p:scale>
          <a:sx n="100" d="100"/>
          <a:sy n="100" d="100"/>
        </p:scale>
        <p:origin x="2034" y="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938"/>
            <a:ext cx="91440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аво съединение 9"/>
          <p:cNvCxnSpPr/>
          <p:nvPr userDrawn="1"/>
        </p:nvCxnSpPr>
        <p:spPr>
          <a:xfrm>
            <a:off x="0" y="476250"/>
            <a:ext cx="914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CB61-9AE6-45E9-AE12-964B164F94FE}" type="datetime1">
              <a:rPr lang="bg-BG"/>
              <a:pPr>
                <a:defRPr/>
              </a:pPr>
              <a:t>28.3.2019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09C31-081D-479D-B146-61936225B567}" type="slidenum">
              <a:rPr lang="bg-BG" altLang="en-US"/>
              <a:pPr/>
              <a:t>‹#›</a:t>
            </a:fld>
            <a:endParaRPr lang="bg-BG" altLang="en-US"/>
          </a:p>
        </p:txBody>
      </p:sp>
    </p:spTree>
    <p:extLst>
      <p:ext uri="{BB962C8B-B14F-4D97-AF65-F5344CB8AC3E}">
        <p14:creationId xmlns:p14="http://schemas.microsoft.com/office/powerpoint/2010/main" val="403572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28.3.2019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28.3.2019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28.3.2019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10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5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6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12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59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0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3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62.png"/><Relationship Id="rId12" Type="http://schemas.openxmlformats.org/officeDocument/2006/relationships/hyperlink" Target="https://cdn2.wpbeginner.com/wp-content/uploads/2018/12/createdatabase.jpg" TargetMode="External"/><Relationship Id="rId2" Type="http://schemas.openxmlformats.org/officeDocument/2006/relationships/hyperlink" Target="https://cdn4.wpbeginner.com/wp-content/uploads/2018/12/setphpmyadmi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hyperlink" Target="https://cdn.wpbeginner.com/wp-content/uploads/2018/12/loginphpmyadmin.jpg" TargetMode="External"/><Relationship Id="rId4" Type="http://schemas.openxmlformats.org/officeDocument/2006/relationships/hyperlink" Target="https://www.wpbeginner.com/wp-tutorials/how-to-install-wordpress-on-your-windows-computer-using-wamp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71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17" Type="http://schemas.openxmlformats.org/officeDocument/2006/relationships/image" Target="../media/image77.png"/><Relationship Id="rId2" Type="http://schemas.openxmlformats.org/officeDocument/2006/relationships/image" Target="../media/image70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72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79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74.png"/><Relationship Id="rId14" Type="http://schemas.openxmlformats.org/officeDocument/2006/relationships/image" Target="../media/image76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2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80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12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5.png"/><Relationship Id="rId14" Type="http://schemas.openxmlformats.org/officeDocument/2006/relationships/hyperlink" Target="https://github.com/oda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82.png"/><Relationship Id="rId10" Type="http://schemas.openxmlformats.org/officeDocument/2006/relationships/image" Target="../media/image12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12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88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oyota.com.b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2.png"/><Relationship Id="rId7" Type="http://schemas.openxmlformats.org/officeDocument/2006/relationships/image" Target="../media/image15.png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hyperlink" Target="https://docs.gimp.org/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docs.gimp.org/2.10/en/bibliography.html#bibliography-online-gp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5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5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5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49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4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0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4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2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3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8.png"/><Relationship Id="rId8" Type="http://schemas.openxmlformats.org/officeDocument/2006/relationships/image" Target="../media/image32.png"/><Relationship Id="rId51" Type="http://schemas.openxmlformats.org/officeDocument/2006/relationships/hyperlink" Target="https://www.ion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20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0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2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AE339A-B8F4-4599-9555-0F31B34CBD76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en-US" sz="1200" dirty="0"/>
                <a:t>,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lvl="0">
              <a:buAutoNum type="arabicPeriod"/>
            </a:pPr>
            <a:r>
              <a:rPr lang="bg-BG" sz="1300" dirty="0"/>
              <a:t>Причислява се към т.нар.: </a:t>
            </a:r>
            <a:r>
              <a:rPr lang="en-US" sz="1300" dirty="0"/>
              <a:t>“</a:t>
            </a:r>
            <a:r>
              <a:rPr lang="en-US" sz="1300" b="1" dirty="0"/>
              <a:t>BEST Practices</a:t>
            </a:r>
            <a:r>
              <a:rPr lang="en-US" sz="1300" dirty="0"/>
              <a:t>”</a:t>
            </a:r>
            <a:endParaRPr lang="bg-BG" sz="1300" dirty="0"/>
          </a:p>
          <a:p>
            <a:pPr lvl="0">
              <a:buAutoNum type="arabicPeriod"/>
            </a:pPr>
            <a:r>
              <a:rPr lang="bg-BG" sz="1300" dirty="0"/>
              <a:t>Първи,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724400" y="1524000"/>
            <a:ext cx="4093234" cy="42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2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>
                <a:hlinkClick r:id="rId12"/>
              </a:rPr>
              <a:t>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Firefox</a:t>
            </a:r>
            <a:r>
              <a:rPr lang="bg-BG" sz="1300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b="1" dirty="0"/>
              <a:t> на </a:t>
            </a:r>
            <a:r>
              <a:rPr lang="en-US" sz="1300" b="1" dirty="0"/>
              <a:t>WordPress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НЕОБЕЗПОКОЯВАНИ, </a:t>
            </a:r>
            <a:r>
              <a:rPr lang="en-US" sz="1300" b="1" dirty="0"/>
              <a:t>Test</a:t>
            </a:r>
            <a:r>
              <a:rPr lang="bg-BG" sz="1300" b="1" dirty="0"/>
              <a:t>-</a:t>
            </a:r>
            <a:r>
              <a:rPr lang="bg-BG" sz="1300" b="1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БЕЗОПАСЕН </a:t>
            </a:r>
            <a:r>
              <a:rPr lang="en-US" sz="1300" b="1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 НИ Е НУЖНА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ВИСОКА </a:t>
            </a:r>
            <a:r>
              <a:rPr lang="bg-BG" sz="1300" b="1" dirty="0"/>
              <a:t>Производителност</a:t>
            </a:r>
            <a:r>
              <a:rPr lang="bg-BG" sz="1300" dirty="0"/>
              <a:t> при НИСКИ Разходи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Можем да работим ПАРАЛЕЛНО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Разработка (</a:t>
            </a:r>
            <a:r>
              <a:rPr lang="en-US" sz="1300" b="1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Внедряване (</a:t>
            </a:r>
            <a:r>
              <a:rPr lang="en-US" sz="1300" b="1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Реално Приложение (</a:t>
            </a:r>
            <a:r>
              <a:rPr lang="en-US" sz="1300" b="1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5029200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400050" indent="-400050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400050" indent="-400050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400050" indent="-400050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400050" indent="-400050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B125EF8-57D7-4CB8-8A9A-C92D9DCD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34079"/>
            <a:ext cx="7945850" cy="622392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6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направим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6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04800" y="2667000"/>
            <a:ext cx="761234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Идеи: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304800" y="2923401"/>
            <a:ext cx="2086084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с Целевата аудитория,</a:t>
            </a:r>
          </a:p>
          <a:p>
            <a:r>
              <a:rPr lang="bg-BG" sz="1200" dirty="0"/>
              <a:t>Изцяло ИНТЕГРИРАНА с</a:t>
            </a:r>
          </a:p>
          <a:p>
            <a:r>
              <a:rPr lang="bg-BG" sz="1200" dirty="0"/>
              <a:t>останалите Информационни</a:t>
            </a:r>
          </a:p>
          <a:p>
            <a:r>
              <a:rPr lang="bg-BG" sz="1200" dirty="0"/>
              <a:t>системи на Дружеството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304800" y="3886200"/>
            <a:ext cx="1816075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Приключва Стопанската</a:t>
            </a:r>
          </a:p>
          <a:p>
            <a:r>
              <a:rPr lang="bg-BG" sz="1200" dirty="0"/>
              <a:t>дейност.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317525" y="4495800"/>
            <a:ext cx="2203488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Интеграция с други Системи/</a:t>
            </a:r>
          </a:p>
          <a:p>
            <a:r>
              <a:rPr lang="bg-BG" sz="1200" dirty="0"/>
              <a:t>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hlinkClick r:id="rId2"/>
            <a:extLst>
              <a:ext uri="{FF2B5EF4-FFF2-40B4-BE49-F238E27FC236}">
                <a16:creationId xmlns:a16="http://schemas.microsoft.com/office/drawing/2014/main" id="{B436DCB9-2F5F-467B-9C47-78B0F145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8967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332" y="3047999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935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Фото-РЕТУШИРАНЕ</a:t>
            </a:r>
          </a:p>
          <a:p>
            <a:r>
              <a:rPr lang="bg-BG" sz="1200" dirty="0"/>
              <a:t>КОМПОЗИРАНЕ на Изображения</a:t>
            </a:r>
          </a:p>
          <a:p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Просто Графично Приложение</a:t>
            </a:r>
          </a:p>
          <a:p>
            <a:r>
              <a:rPr lang="bg-BG" sz="1200" dirty="0"/>
              <a:t>Приложение за ПРОФЕСИОНАЛНО Фото-Ретуширане с </a:t>
            </a:r>
          </a:p>
          <a:p>
            <a:r>
              <a:rPr lang="bg-BG" sz="1200" dirty="0"/>
              <a:t>Обработка на Изображения в Сериен мащаб</a:t>
            </a:r>
          </a:p>
          <a:p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143001"/>
            <a:ext cx="2819400" cy="129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304800" y="1905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304800" y="2209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СВОБОДЕН Софтуер</a:t>
            </a:r>
          </a:p>
          <a:p>
            <a:r>
              <a:rPr lang="bg-BG" sz="1200" dirty="0"/>
              <a:t>ДОСТЪПЕН от МНОЖЕСТВО Източници</a:t>
            </a:r>
          </a:p>
          <a:p>
            <a:r>
              <a:rPr lang="bg-BG" sz="1200" dirty="0"/>
              <a:t>ПОДДЪРЖАН от МНОЖЕСТВО Операционни системи</a:t>
            </a:r>
          </a:p>
          <a:p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667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971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СВОБОДЕН Софтуер</a:t>
            </a:r>
          </a:p>
          <a:p>
            <a:r>
              <a:rPr lang="bg-BG" sz="1200" dirty="0"/>
              <a:t>ДОСТЪПЕН от МНОЖЕСТВО Източници</a:t>
            </a:r>
          </a:p>
          <a:p>
            <a:r>
              <a:rPr lang="bg-BG" sz="1200" dirty="0"/>
              <a:t>ПОДДЪРЖАН от МНОЖЕСТВО Операционни системи</a:t>
            </a:r>
          </a:p>
          <a:p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9D38-63FA-4849-8613-03096589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79" y="146351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66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600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838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</a:t>
            </a:r>
            <a:r>
              <a:rPr lang="en-US" dirty="0"/>
              <a:t>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483079" y="290357"/>
            <a:ext cx="1421922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Notepad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C204A6-5200-49EA-8B5B-587669B85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79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2286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934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</a:t>
            </a:r>
            <a:r>
              <a:rPr lang="en-US" dirty="0"/>
              <a:t>18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406878" y="278297"/>
            <a:ext cx="812322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FF3300"/>
                </a:solidFill>
              </a:rPr>
              <a:t>L</a:t>
            </a:r>
            <a:r>
              <a:rPr lang="en-US" sz="2300" dirty="0">
                <a:solidFill>
                  <a:srgbClr val="0000FF"/>
                </a:solidFill>
              </a:rPr>
              <a:t>a</a:t>
            </a:r>
            <a:r>
              <a:rPr lang="en-US" sz="2300" dirty="0">
                <a:solidFill>
                  <a:srgbClr val="FF3300"/>
                </a:solidFill>
              </a:rPr>
              <a:t>T</a:t>
            </a:r>
            <a:r>
              <a:rPr lang="en-US" sz="2300" dirty="0">
                <a:solidFill>
                  <a:srgbClr val="0000FF"/>
                </a:solidFill>
              </a:rPr>
              <a:t>e</a:t>
            </a:r>
            <a:r>
              <a:rPr lang="en-US" sz="2300" dirty="0">
                <a:solidFill>
                  <a:srgbClr val="FF33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50A3E1-CB57-4ADC-A019-720AF0920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79" y="1463675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</a:t>
            </a:r>
            <a:r>
              <a:rPr lang="en-US" dirty="0"/>
              <a:t>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5CE344-C572-4DA2-9381-C77F97BEA9C0}"/>
              </a:ext>
            </a:extLst>
          </p:cNvPr>
          <p:cNvSpPr txBox="1">
            <a:spLocks/>
          </p:cNvSpPr>
          <p:nvPr/>
        </p:nvSpPr>
        <p:spPr>
          <a:xfrm>
            <a:off x="483078" y="290513"/>
            <a:ext cx="5155722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Visual Studio </a:t>
            </a:r>
            <a:r>
              <a:rPr lang="en-US" sz="2300" dirty="0">
                <a:solidFill>
                  <a:srgbClr val="FF3300"/>
                </a:solidFill>
              </a:rPr>
              <a:t>2012</a:t>
            </a:r>
            <a:r>
              <a:rPr lang="en-US" sz="2300" dirty="0"/>
              <a:t>; </a:t>
            </a:r>
            <a:r>
              <a:rPr lang="en-US" sz="2300" dirty="0">
                <a:solidFill>
                  <a:srgbClr val="0000FF"/>
                </a:solidFill>
              </a:rPr>
              <a:t>Visual C</a:t>
            </a:r>
            <a:r>
              <a:rPr lang="en-US" sz="2300" dirty="0">
                <a:solidFill>
                  <a:srgbClr val="FF3300"/>
                </a:solidFill>
              </a:rPr>
              <a:t>++ Redistributable</a:t>
            </a:r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28.3.2019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6169-1575-4CCB-AAD3-56817953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5F31-798F-4838-AA90-61B2A6B6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DE65BB3-7F92-41AB-94B1-3CB85788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26CACDB-66B6-414F-A940-E9F3F78B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28.3.2019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0"/>
            <a:ext cx="4245634" cy="300031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Сайт, както и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4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</a:t>
            </a:r>
            <a:r>
              <a:rPr lang="bg-BG" sz="1400" dirty="0" err="1"/>
              <a:t>Сайте</a:t>
            </a:r>
            <a:endParaRPr lang="bg-BG" sz="1400" dirty="0"/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</a:t>
            </a:r>
            <a:r>
              <a:rPr lang="bg-BG" sz="800" dirty="0" err="1"/>
              <a:t>Агоритъм</a:t>
            </a:r>
            <a:r>
              <a:rPr lang="bg-BG" sz="800" dirty="0"/>
              <a:t>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8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20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НЕ Е НУЖНО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ОТСЪСТВА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4672</Words>
  <Application>Microsoft Office PowerPoint</Application>
  <PresentationFormat>On-screen Show (4:3)</PresentationFormat>
  <Paragraphs>493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PowerPoint Presentation</vt:lpstr>
      <vt:lpstr>Информационна Безопасност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Office365 Account 9</cp:lastModifiedBy>
  <cp:revision>83</cp:revision>
  <dcterms:created xsi:type="dcterms:W3CDTF">2019-03-27T12:08:22Z</dcterms:created>
  <dcterms:modified xsi:type="dcterms:W3CDTF">2019-03-29T14:42:51Z</dcterms:modified>
</cp:coreProperties>
</file>